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handoutMasterIdLst>
    <p:handoutMasterId r:id="rId19"/>
  </p:handoutMasterIdLst>
  <p:sldIdLst>
    <p:sldId id="268" r:id="rId2"/>
    <p:sldId id="269" r:id="rId3"/>
    <p:sldId id="264" r:id="rId4"/>
    <p:sldId id="270" r:id="rId5"/>
    <p:sldId id="263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80" r:id="rId15"/>
    <p:sldId id="281" r:id="rId16"/>
    <p:sldId id="262" r:id="rId17"/>
    <p:sldId id="267" r:id="rId18"/>
  </p:sldIdLst>
  <p:sldSz cx="118872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NI-Times" pitchFamily="2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NI-Times" pitchFamily="2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NI-Times" pitchFamily="2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NI-Times" pitchFamily="2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NI-Times" pitchFamily="2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NI-Times" pitchFamily="2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NI-Times" pitchFamily="2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NI-Times" pitchFamily="2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NI-Times" pitchFamily="2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4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900" y="66"/>
      </p:cViewPr>
      <p:guideLst>
        <p:guide orient="horz" pos="2160"/>
        <p:guide pos="374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30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56710B7-35A2-4B21-918D-55788867AC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51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1883073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cs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cs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cs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cs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cs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000">
                <a:cs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000">
                <a:cs typeface="Arial" charset="0"/>
              </a:endParaRPr>
            </a:p>
          </p:txBody>
        </p:sp>
      </p:grpSp>
      <p:sp>
        <p:nvSpPr>
          <p:cNvPr id="1946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891540" y="1736726"/>
            <a:ext cx="1010412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83080" y="3886200"/>
            <a:ext cx="832104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594360" y="6248400"/>
            <a:ext cx="277368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4061460" y="6251575"/>
            <a:ext cx="376428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519160" y="6254750"/>
            <a:ext cx="2773680" cy="476250"/>
          </a:xfrm>
        </p:spPr>
        <p:txBody>
          <a:bodyPr/>
          <a:lstStyle>
            <a:lvl1pPr>
              <a:defRPr/>
            </a:lvl1pPr>
          </a:lstStyle>
          <a:p>
            <a:fld id="{780A28F0-8461-4AA4-9FC9-B74C3A51D7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5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78B249-B9EB-4C58-891C-1629FA3A86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3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618220" y="274639"/>
            <a:ext cx="267462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594360" y="274639"/>
            <a:ext cx="782574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026CBE-CF9F-4EC5-B891-62885A1B588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46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5EFD70-40D1-4454-BD99-134C323A1A1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51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39007" y="4406901"/>
            <a:ext cx="101041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39007" y="2906713"/>
            <a:ext cx="1010412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F8F093-9DA9-421F-A299-4745DCFB0C5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03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594360" y="1600201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42660" y="1600201"/>
            <a:ext cx="52501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657328-F1BC-4209-95C5-79FE709481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38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594360" y="1535113"/>
            <a:ext cx="525224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594360" y="2174875"/>
            <a:ext cx="52522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038533" y="1535113"/>
            <a:ext cx="525430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038533" y="2174875"/>
            <a:ext cx="52543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846853-D49A-43DB-8F9C-D02822BC89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8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01712E-D61C-4932-A1D6-949BA02988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4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4D760-6C5B-46CA-8200-D83F3194407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2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594361" y="273050"/>
            <a:ext cx="391080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647565" y="273051"/>
            <a:ext cx="66452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594361" y="1435101"/>
            <a:ext cx="391080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E206B-BCBC-4D98-B7E8-8105A92D0E8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21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29974" y="4800600"/>
            <a:ext cx="713232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29974" y="612775"/>
            <a:ext cx="713232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29974" y="5367338"/>
            <a:ext cx="713232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B9587C-740A-47BA-890D-662AC48D601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2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4360" y="6251575"/>
            <a:ext cx="277368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19160" y="6248400"/>
            <a:ext cx="277368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18762CD-4EFB-4E95-B072-2D2A6E92B0E0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1"/>
            <a:ext cx="11883073" cy="6850063"/>
            <a:chOff x="0" y="0"/>
            <a:chExt cx="5758" cy="4315"/>
          </a:xfrm>
        </p:grpSpPr>
        <p:grpSp>
          <p:nvGrpSpPr>
            <p:cNvPr id="205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843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cs typeface="Arial" charset="0"/>
                </a:endParaRPr>
              </a:p>
            </p:txBody>
          </p:sp>
          <p:sp>
            <p:nvSpPr>
              <p:cNvPr id="1843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cs typeface="Arial" charset="0"/>
                </a:endParaRPr>
              </a:p>
            </p:txBody>
          </p:sp>
          <p:sp>
            <p:nvSpPr>
              <p:cNvPr id="1844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cs typeface="Arial" charset="0"/>
                </a:endParaRPr>
              </a:p>
            </p:txBody>
          </p:sp>
          <p:sp>
            <p:nvSpPr>
              <p:cNvPr id="1844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cs typeface="Arial" charset="0"/>
                </a:endParaRPr>
              </a:p>
            </p:txBody>
          </p:sp>
          <p:sp>
            <p:nvSpPr>
              <p:cNvPr id="1844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000">
                  <a:cs typeface="Arial" charset="0"/>
                </a:endParaRPr>
              </a:p>
            </p:txBody>
          </p:sp>
        </p:grpSp>
        <p:sp>
          <p:nvSpPr>
            <p:cNvPr id="1844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000">
                <a:cs typeface="Arial" charset="0"/>
              </a:endParaRPr>
            </a:p>
          </p:txBody>
        </p:sp>
        <p:sp>
          <p:nvSpPr>
            <p:cNvPr id="1844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000">
                <a:cs typeface="Arial" charset="0"/>
              </a:endParaRPr>
            </a:p>
          </p:txBody>
        </p:sp>
      </p:grpSp>
      <p:sp>
        <p:nvSpPr>
          <p:cNvPr id="1844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594360" y="274638"/>
            <a:ext cx="1069848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4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61460" y="6248400"/>
            <a:ext cx="376428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94360" y="1600201"/>
            <a:ext cx="1069848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.wmf"/><Relationship Id="rId2" Type="http://schemas.openxmlformats.org/officeDocument/2006/relationships/audio" Target="file:///G:\g.a%20chi%20ngoc\AVSEQ02.mp3" TargetMode="Externa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12.png"/><Relationship Id="rId5" Type="http://schemas.openxmlformats.org/officeDocument/2006/relationships/image" Target="../media/image8.png"/><Relationship Id="rId10" Type="http://schemas.openxmlformats.org/officeDocument/2006/relationships/image" Target="../media/image11.gif"/><Relationship Id="rId4" Type="http://schemas.openxmlformats.org/officeDocument/2006/relationships/image" Target="../media/image7.wmf"/><Relationship Id="rId9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Hộp_Văn_Bản 2"/>
          <p:cNvSpPr txBox="1">
            <a:spLocks noChangeArrowheads="1"/>
          </p:cNvSpPr>
          <p:nvPr/>
        </p:nvSpPr>
        <p:spPr bwMode="auto">
          <a:xfrm>
            <a:off x="0" y="3057187"/>
            <a:ext cx="11887200" cy="136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166" tIns="53083" rIns="106166" bIns="53083">
            <a:spAutoFit/>
          </a:bodyPr>
          <a:lstStyle/>
          <a:p>
            <a:pPr algn="ctr">
              <a:spcBef>
                <a:spcPts val="696"/>
              </a:spcBef>
              <a:spcAft>
                <a:spcPts val="696"/>
              </a:spcAft>
            </a:pPr>
            <a:r>
              <a:rPr lang="en-US" sz="5585" b="1">
                <a:solidFill>
                  <a:srgbClr val="0033CC"/>
                </a:solidFill>
                <a:latin typeface="Times New Roman" panose="02020603050405020304" pitchFamily="18" charset="0"/>
                <a:cs typeface="Times New Roman" pitchFamily="18" charset="0"/>
              </a:rPr>
              <a:t>NĂM HỌC </a:t>
            </a:r>
            <a:r>
              <a:rPr lang="en-US" sz="5585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en-US" sz="5585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5585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en-US" sz="5585" b="1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Hộp_Văn_Bản 3"/>
          <p:cNvSpPr txBox="1"/>
          <p:nvPr/>
        </p:nvSpPr>
        <p:spPr>
          <a:xfrm>
            <a:off x="832104" y="1291981"/>
            <a:ext cx="10222992" cy="7674255"/>
          </a:xfrm>
          <a:prstGeom prst="rect">
            <a:avLst/>
          </a:prstGeom>
          <a:noFill/>
        </p:spPr>
        <p:txBody>
          <a:bodyPr spcFirstLastPara="1" lIns="106166" tIns="53083" rIns="106166" bIns="53083" numCol="1">
            <a:prstTxWarp prst="textArchUp">
              <a:avLst>
                <a:gd name="adj" fmla="val 11329067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297" b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LUYỆN TỪ VÀ CÂU- TUẦN </a:t>
            </a:r>
            <a:r>
              <a:rPr lang="en-US" sz="5297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3 </a:t>
            </a:r>
            <a:r>
              <a:rPr lang="en-US" sz="5297" b="1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- TIẾT </a:t>
            </a:r>
            <a:r>
              <a:rPr lang="en-US" sz="5297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5297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396240" y="82668"/>
            <a:ext cx="11887200" cy="817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0" y="5957340"/>
            <a:ext cx="11887200" cy="817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V="1">
            <a:off x="-3049153" y="3131821"/>
            <a:ext cx="6692665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V="1">
            <a:off x="8243688" y="3354910"/>
            <a:ext cx="6692665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4" descr="XMASCA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7264" y="5808615"/>
            <a:ext cx="2563177" cy="11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069637">
            <a:off x="-158909" y="5607216"/>
            <a:ext cx="1475582" cy="1338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020752">
            <a:off x="10582911" y="102809"/>
            <a:ext cx="1475582" cy="1338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619011">
            <a:off x="10519459" y="5415926"/>
            <a:ext cx="1109248" cy="178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164617">
            <a:off x="298480" y="-165167"/>
            <a:ext cx="1107698" cy="1783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3" name="Hộp_Văn_Bản 2"/>
          <p:cNvSpPr txBox="1">
            <a:spLocks noChangeArrowheads="1"/>
          </p:cNvSpPr>
          <p:nvPr/>
        </p:nvSpPr>
        <p:spPr bwMode="auto">
          <a:xfrm>
            <a:off x="0" y="4085394"/>
            <a:ext cx="11887200" cy="1482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166" tIns="53083" rIns="106166" bIns="53083">
            <a:spAutoFit/>
          </a:bodyPr>
          <a:lstStyle/>
          <a:p>
            <a:pPr algn="ctr"/>
            <a:r>
              <a:rPr lang="en-US" sz="6934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MRVT: Nhân dân</a:t>
            </a:r>
            <a:endParaRPr lang="en-US" sz="6934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563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182960" y="188640"/>
            <a:ext cx="115212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>
                <a:solidFill>
                  <a:srgbClr val="FF0000"/>
                </a:solidFill>
                <a:latin typeface="Arial" panose="020B0604020202020204" pitchFamily="34" charset="0"/>
              </a:rPr>
              <a:t>a) Vì sao người Việt Nam ta gọi nhau là </a:t>
            </a:r>
            <a:r>
              <a:rPr lang="vi-VN" sz="4800" b="1" i="1">
                <a:solidFill>
                  <a:srgbClr val="FF0000"/>
                </a:solidFill>
                <a:latin typeface="Arial" panose="020B0604020202020204" pitchFamily="34" charset="0"/>
              </a:rPr>
              <a:t>đồng bào ?</a:t>
            </a:r>
          </a:p>
          <a:p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b) Tìm từ bắt đầu từ tiếng</a:t>
            </a:r>
            <a:r>
              <a:rPr lang="en-US" sz="4800" b="1" i="1">
                <a:solidFill>
                  <a:srgbClr val="FF0000"/>
                </a:solidFill>
                <a:latin typeface="Arial" panose="020B0604020202020204" pitchFamily="34" charset="0"/>
              </a:rPr>
              <a:t> đồng </a:t>
            </a: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(có nghĩa là “cùng”). </a:t>
            </a:r>
          </a:p>
          <a:p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M : -đồng hương (người cùng quê )</a:t>
            </a:r>
          </a:p>
          <a:p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      - Đồng lòng (cùng một ý chí )</a:t>
            </a:r>
          </a:p>
          <a:p>
            <a:r>
              <a:rPr lang="vi-VN" sz="4800" b="1">
                <a:solidFill>
                  <a:srgbClr val="FF0000"/>
                </a:solidFill>
                <a:latin typeface="Arial" panose="020B0604020202020204" pitchFamily="34" charset="0"/>
              </a:rPr>
              <a:t>c) Đặt câu với một trong  những từ vừa tìm được. </a:t>
            </a:r>
          </a:p>
        </p:txBody>
      </p:sp>
    </p:spTree>
    <p:extLst>
      <p:ext uri="{BB962C8B-B14F-4D97-AF65-F5344CB8AC3E}">
        <p14:creationId xmlns:p14="http://schemas.microsoft.com/office/powerpoint/2010/main" val="240267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301688" y="620688"/>
            <a:ext cx="113052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    </a:t>
            </a:r>
            <a:r>
              <a:rPr lang="vi-VN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a</a:t>
            </a:r>
            <a:r>
              <a:rPr lang="vi-VN" sz="4800" b="1">
                <a:solidFill>
                  <a:srgbClr val="FF0000"/>
                </a:solidFill>
                <a:latin typeface="Arial" panose="020B0604020202020204" pitchFamily="34" charset="0"/>
              </a:rPr>
              <a:t>) Vì sao người Việt Nam ta gọi nhau là</a:t>
            </a:r>
            <a:r>
              <a:rPr lang="vi-VN" sz="48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vi-VN" sz="4800" b="1" i="1">
                <a:solidFill>
                  <a:srgbClr val="FF0000"/>
                </a:solidFill>
                <a:latin typeface="Arial" panose="020B0604020202020204" pitchFamily="34" charset="0"/>
              </a:rPr>
              <a:t>đồng bào</a:t>
            </a:r>
            <a:r>
              <a:rPr lang="vi-VN" sz="4800">
                <a:solidFill>
                  <a:srgbClr val="FF0000"/>
                </a:solidFill>
                <a:latin typeface="Arial" panose="020B0604020202020204" pitchFamily="34" charset="0"/>
              </a:rPr>
              <a:t> ?</a:t>
            </a:r>
          </a:p>
        </p:txBody>
      </p:sp>
      <p:sp>
        <p:nvSpPr>
          <p:cNvPr id="3" name="Hình chữ nhật 2"/>
          <p:cNvSpPr/>
          <p:nvPr/>
        </p:nvSpPr>
        <p:spPr>
          <a:xfrm>
            <a:off x="301688" y="2492896"/>
            <a:ext cx="115962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    </a:t>
            </a:r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Gọi </a:t>
            </a:r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là đồng bào </a:t>
            </a:r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vì: </a:t>
            </a:r>
            <a:r>
              <a:rPr lang="vi-VN" sz="4800" b="1" i="1">
                <a:solidFill>
                  <a:srgbClr val="000514"/>
                </a:solidFill>
                <a:latin typeface="Arial" panose="020B0604020202020204" pitchFamily="34" charset="0"/>
              </a:rPr>
              <a:t>đồng</a:t>
            </a:r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 là </a:t>
            </a:r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cùng;</a:t>
            </a:r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 </a:t>
            </a:r>
            <a:r>
              <a:rPr lang="vi-VN" sz="4800" b="1" i="1" smtClean="0">
                <a:solidFill>
                  <a:srgbClr val="000514"/>
                </a:solidFill>
                <a:latin typeface="Arial" panose="020B0604020202020204" pitchFamily="34" charset="0"/>
              </a:rPr>
              <a:t>bào</a:t>
            </a:r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 </a:t>
            </a:r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là cái rau nuôi thai. Ý nói tất cả đều sinh ra từ bọc trăm trứng của mẹ Âu Cơ. </a:t>
            </a:r>
          </a:p>
        </p:txBody>
      </p:sp>
    </p:spTree>
    <p:extLst>
      <p:ext uri="{BB962C8B-B14F-4D97-AF65-F5344CB8AC3E}">
        <p14:creationId xmlns:p14="http://schemas.microsoft.com/office/powerpoint/2010/main" val="532567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181490" y="188640"/>
            <a:ext cx="115962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>
                <a:solidFill>
                  <a:srgbClr val="000514"/>
                </a:solidFill>
                <a:latin typeface="Arial" panose="020B0604020202020204" pitchFamily="34" charset="0"/>
              </a:rPr>
              <a:t>b) Tìm từ bắt đầu từ tiếng đồng (có nghĩa là “cùng”)</a:t>
            </a:r>
          </a:p>
        </p:txBody>
      </p:sp>
      <p:sp>
        <p:nvSpPr>
          <p:cNvPr id="5" name="Hình chữ nhật 4"/>
          <p:cNvSpPr/>
          <p:nvPr/>
        </p:nvSpPr>
        <p:spPr>
          <a:xfrm>
            <a:off x="-4936" y="1988840"/>
            <a:ext cx="1011046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smtClean="0">
                <a:solidFill>
                  <a:srgbClr val="000514"/>
                </a:solidFill>
                <a:latin typeface="Arial" panose="020B0604020202020204" pitchFamily="34" charset="0"/>
              </a:rPr>
              <a:t>- </a:t>
            </a:r>
            <a:r>
              <a:rPr lang="vi-VN" sz="4800" b="1" i="1" smtClean="0">
                <a:solidFill>
                  <a:srgbClr val="000514"/>
                </a:solidFill>
                <a:latin typeface="Arial" panose="020B0604020202020204" pitchFamily="34" charset="0"/>
              </a:rPr>
              <a:t>đồng </a:t>
            </a:r>
            <a:r>
              <a:rPr lang="vi-VN" sz="4800" b="1" i="1">
                <a:solidFill>
                  <a:srgbClr val="000514"/>
                </a:solidFill>
                <a:latin typeface="Arial" panose="020B0604020202020204" pitchFamily="34" charset="0"/>
              </a:rPr>
              <a:t>chí</a:t>
            </a:r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 :(cùng một chí hướng )</a:t>
            </a:r>
          </a:p>
        </p:txBody>
      </p:sp>
      <p:sp>
        <p:nvSpPr>
          <p:cNvPr id="6" name="Hình chữ nhật 5"/>
          <p:cNvSpPr/>
          <p:nvPr/>
        </p:nvSpPr>
        <p:spPr>
          <a:xfrm>
            <a:off x="0" y="2825517"/>
            <a:ext cx="816762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i="1" smtClean="0">
                <a:solidFill>
                  <a:srgbClr val="000514"/>
                </a:solidFill>
                <a:latin typeface="Arial" panose="020B0604020202020204" pitchFamily="34" charset="0"/>
              </a:rPr>
              <a:t>- đồng </a:t>
            </a:r>
            <a:r>
              <a:rPr lang="en-US" sz="4800" b="1" i="1">
                <a:solidFill>
                  <a:srgbClr val="000514"/>
                </a:solidFill>
                <a:latin typeface="Arial" panose="020B0604020202020204" pitchFamily="34" charset="0"/>
              </a:rPr>
              <a:t>thời</a:t>
            </a:r>
            <a:r>
              <a:rPr lang="en-US" sz="4800" b="1">
                <a:solidFill>
                  <a:srgbClr val="000514"/>
                </a:solidFill>
                <a:latin typeface="Arial" panose="020B0604020202020204" pitchFamily="34" charset="0"/>
              </a:rPr>
              <a:t> (cùng một lúc  )</a:t>
            </a:r>
          </a:p>
        </p:txBody>
      </p:sp>
      <p:sp>
        <p:nvSpPr>
          <p:cNvPr id="7" name="Hình chữ nhật 6"/>
          <p:cNvSpPr/>
          <p:nvPr/>
        </p:nvSpPr>
        <p:spPr>
          <a:xfrm>
            <a:off x="-23405" y="3861048"/>
            <a:ext cx="118011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smtClean="0">
                <a:solidFill>
                  <a:srgbClr val="000514"/>
                </a:solidFill>
                <a:latin typeface="Arial" panose="020B0604020202020204" pitchFamily="34" charset="0"/>
              </a:rPr>
              <a:t>- đồng </a:t>
            </a:r>
            <a:r>
              <a:rPr lang="en-US" sz="4800" b="1" i="1">
                <a:solidFill>
                  <a:srgbClr val="000514"/>
                </a:solidFill>
                <a:latin typeface="Arial" panose="020B0604020202020204" pitchFamily="34" charset="0"/>
              </a:rPr>
              <a:t>ca</a:t>
            </a:r>
            <a:r>
              <a:rPr lang="en-US" sz="4800" b="1">
                <a:solidFill>
                  <a:srgbClr val="000514"/>
                </a:solidFill>
                <a:latin typeface="Arial" panose="020B0604020202020204" pitchFamily="34" charset="0"/>
              </a:rPr>
              <a:t> :( cùng hát chung một bài  )</a:t>
            </a:r>
          </a:p>
        </p:txBody>
      </p:sp>
      <p:sp>
        <p:nvSpPr>
          <p:cNvPr id="8" name="Hình chữ nhật 7"/>
          <p:cNvSpPr/>
          <p:nvPr/>
        </p:nvSpPr>
        <p:spPr>
          <a:xfrm>
            <a:off x="208552" y="4922585"/>
            <a:ext cx="113516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smtClean="0">
                <a:solidFill>
                  <a:srgbClr val="000514"/>
                </a:solidFill>
                <a:latin typeface="Arial" panose="020B0604020202020204" pitchFamily="34" charset="0"/>
              </a:rPr>
              <a:t>- đồng </a:t>
            </a:r>
            <a:r>
              <a:rPr lang="en-US" sz="4800" b="1" i="1">
                <a:solidFill>
                  <a:srgbClr val="000514"/>
                </a:solidFill>
                <a:latin typeface="Arial" panose="020B0604020202020204" pitchFamily="34" charset="0"/>
              </a:rPr>
              <a:t>cảm</a:t>
            </a:r>
            <a:r>
              <a:rPr lang="en-US" sz="4800" b="1">
                <a:solidFill>
                  <a:srgbClr val="000514"/>
                </a:solidFill>
                <a:latin typeface="Arial" panose="020B0604020202020204" pitchFamily="34" charset="0"/>
              </a:rPr>
              <a:t>: (cùng chung một cảm xúc, ý nghĩ )</a:t>
            </a:r>
          </a:p>
        </p:txBody>
      </p:sp>
    </p:spTree>
    <p:extLst>
      <p:ext uri="{BB962C8B-B14F-4D97-AF65-F5344CB8AC3E}">
        <p14:creationId xmlns:p14="http://schemas.microsoft.com/office/powerpoint/2010/main" val="2112969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398984" y="1196752"/>
            <a:ext cx="109452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smtClean="0">
                <a:solidFill>
                  <a:srgbClr val="000514"/>
                </a:solidFill>
                <a:latin typeface="Arial" panose="020B0604020202020204" pitchFamily="34" charset="0"/>
              </a:rPr>
              <a:t>- đồng </a:t>
            </a:r>
            <a:r>
              <a:rPr lang="en-US" sz="4800" b="1" i="1">
                <a:solidFill>
                  <a:srgbClr val="000514"/>
                </a:solidFill>
                <a:latin typeface="Arial" panose="020B0604020202020204" pitchFamily="34" charset="0"/>
              </a:rPr>
              <a:t>diễn</a:t>
            </a:r>
            <a:r>
              <a:rPr lang="en-US" sz="4800" b="1">
                <a:solidFill>
                  <a:srgbClr val="000514"/>
                </a:solidFill>
                <a:latin typeface="Arial" panose="020B0604020202020204" pitchFamily="34" charset="0"/>
              </a:rPr>
              <a:t> : (cùng biểu </a:t>
            </a:r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diễn)</a:t>
            </a:r>
            <a:endParaRPr lang="en-US" sz="4800" b="1">
              <a:solidFill>
                <a:srgbClr val="000514"/>
              </a:solidFill>
              <a:latin typeface="Arial" panose="020B0604020202020204" pitchFamily="34" charset="0"/>
            </a:endParaRPr>
          </a:p>
          <a:p>
            <a:r>
              <a:rPr lang="en-US" sz="4800" b="1" i="1" smtClean="0">
                <a:solidFill>
                  <a:srgbClr val="000514"/>
                </a:solidFill>
                <a:latin typeface="Arial" panose="020B0604020202020204" pitchFamily="34" charset="0"/>
              </a:rPr>
              <a:t>- đồng </a:t>
            </a:r>
            <a:r>
              <a:rPr lang="en-US" sz="4800" b="1" i="1">
                <a:solidFill>
                  <a:srgbClr val="000514"/>
                </a:solidFill>
                <a:latin typeface="Arial" panose="020B0604020202020204" pitchFamily="34" charset="0"/>
              </a:rPr>
              <a:t>dạng</a:t>
            </a:r>
            <a:r>
              <a:rPr lang="en-US" sz="4800" b="1">
                <a:solidFill>
                  <a:srgbClr val="000514"/>
                </a:solidFill>
                <a:latin typeface="Arial" panose="020B0604020202020204" pitchFamily="34" charset="0"/>
              </a:rPr>
              <a:t> : (cùng một </a:t>
            </a:r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dạng)</a:t>
            </a:r>
            <a:endParaRPr lang="en-US" sz="4800" b="1">
              <a:solidFill>
                <a:srgbClr val="000514"/>
              </a:solidFill>
              <a:latin typeface="Arial" panose="020B0604020202020204" pitchFamily="34" charset="0"/>
            </a:endParaRPr>
          </a:p>
          <a:p>
            <a:r>
              <a:rPr lang="en-US" sz="4800" b="1" i="1" smtClean="0">
                <a:solidFill>
                  <a:srgbClr val="000514"/>
                </a:solidFill>
                <a:latin typeface="Arial" panose="020B0604020202020204" pitchFamily="34" charset="0"/>
              </a:rPr>
              <a:t>- </a:t>
            </a:r>
            <a:r>
              <a:rPr lang="vi-VN" sz="4800" b="1" i="1" smtClean="0">
                <a:solidFill>
                  <a:srgbClr val="000514"/>
                </a:solidFill>
                <a:latin typeface="Arial" panose="020B0604020202020204" pitchFamily="34" charset="0"/>
              </a:rPr>
              <a:t>đồng </a:t>
            </a:r>
            <a:r>
              <a:rPr lang="vi-VN" sz="4800" b="1" i="1">
                <a:solidFill>
                  <a:srgbClr val="000514"/>
                </a:solidFill>
                <a:latin typeface="Arial" panose="020B0604020202020204" pitchFamily="34" charset="0"/>
              </a:rPr>
              <a:t>hành</a:t>
            </a:r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 : </a:t>
            </a:r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(cùng </a:t>
            </a:r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đi một </a:t>
            </a:r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đường)</a:t>
            </a:r>
            <a:endParaRPr lang="vi-VN" sz="4800" b="1">
              <a:solidFill>
                <a:srgbClr val="000514"/>
              </a:solidFill>
              <a:latin typeface="Arial" panose="020B0604020202020204" pitchFamily="34" charset="0"/>
            </a:endParaRPr>
          </a:p>
          <a:p>
            <a:r>
              <a:rPr lang="en-US" sz="4800" b="1" i="1" smtClean="0">
                <a:solidFill>
                  <a:srgbClr val="000514"/>
                </a:solidFill>
                <a:latin typeface="Arial" panose="020B0604020202020204" pitchFamily="34" charset="0"/>
              </a:rPr>
              <a:t>- </a:t>
            </a:r>
            <a:r>
              <a:rPr lang="vi-VN" sz="4800" b="1" i="1" smtClean="0">
                <a:solidFill>
                  <a:srgbClr val="000514"/>
                </a:solidFill>
                <a:latin typeface="Arial" panose="020B0604020202020204" pitchFamily="34" charset="0"/>
              </a:rPr>
              <a:t>đồng </a:t>
            </a:r>
            <a:r>
              <a:rPr lang="vi-VN" sz="4800" b="1" i="1">
                <a:solidFill>
                  <a:srgbClr val="000514"/>
                </a:solidFill>
                <a:latin typeface="Arial" panose="020B0604020202020204" pitchFamily="34" charset="0"/>
              </a:rPr>
              <a:t>đội</a:t>
            </a:r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 : </a:t>
            </a:r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(người </a:t>
            </a:r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cùng chiến </a:t>
            </a:r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đấu)</a:t>
            </a:r>
            <a:endParaRPr lang="vi-VN" sz="4800" b="1">
              <a:solidFill>
                <a:srgbClr val="000514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603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326976" y="188640"/>
            <a:ext cx="113052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a) Vì sao người Việt Nam ta gọi nhau 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l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à</a:t>
            </a:r>
            <a:r>
              <a:rPr lang="vi-VN" sz="4800" smtClean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vi-VN" sz="4800" b="1" i="1">
                <a:solidFill>
                  <a:schemeClr val="bg2"/>
                </a:solidFill>
                <a:latin typeface="Arial" panose="020B0604020202020204" pitchFamily="34" charset="0"/>
              </a:rPr>
              <a:t>đồng </a:t>
            </a:r>
            <a:r>
              <a:rPr lang="vi-VN" sz="4800" b="1" i="1" smtClean="0">
                <a:solidFill>
                  <a:schemeClr val="bg2"/>
                </a:solidFill>
                <a:latin typeface="Arial" panose="020B0604020202020204" pitchFamily="34" charset="0"/>
              </a:rPr>
              <a:t>b</a:t>
            </a:r>
            <a:r>
              <a:rPr lang="en-US" sz="4800" b="1" i="1">
                <a:solidFill>
                  <a:schemeClr val="bg2"/>
                </a:solidFill>
                <a:latin typeface="Arial" panose="020B0604020202020204" pitchFamily="34" charset="0"/>
              </a:rPr>
              <a:t>à</a:t>
            </a:r>
            <a:r>
              <a:rPr lang="vi-VN" sz="4800" b="1" i="1" smtClean="0">
                <a:solidFill>
                  <a:schemeClr val="bg2"/>
                </a:solidFill>
                <a:latin typeface="Arial" panose="020B0604020202020204" pitchFamily="34" charset="0"/>
              </a:rPr>
              <a:t>o</a:t>
            </a:r>
            <a:r>
              <a:rPr lang="vi-VN" sz="4800" smtClean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vi-VN" sz="4800">
                <a:solidFill>
                  <a:schemeClr val="bg2"/>
                </a:solidFill>
                <a:latin typeface="Arial" panose="020B0604020202020204" pitchFamily="34" charset="0"/>
              </a:rPr>
              <a:t>?</a:t>
            </a:r>
          </a:p>
          <a:p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b) Tìm từ bắt đầu từ tiếng đồng (</a:t>
            </a:r>
            <a:r>
              <a:rPr lang="en-US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có 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nghĩa </a:t>
            </a:r>
            <a:r>
              <a:rPr lang="en-US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là 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“</a:t>
            </a:r>
            <a:r>
              <a:rPr lang="en-US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cùng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”)</a:t>
            </a:r>
          </a:p>
          <a:p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c) Đặt 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c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â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u </a:t>
            </a:r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với một trong những từ vừa tìm được. </a:t>
            </a:r>
          </a:p>
          <a:p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T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ô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i v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à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anh ấy </a:t>
            </a:r>
            <a:r>
              <a:rPr lang="vi-VN" sz="4800" b="1" i="1">
                <a:solidFill>
                  <a:schemeClr val="bg2"/>
                </a:solidFill>
                <a:latin typeface="Arial" panose="020B0604020202020204" pitchFamily="34" charset="0"/>
              </a:rPr>
              <a:t>đồng hao</a:t>
            </a:r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 với nhau.</a:t>
            </a:r>
          </a:p>
          <a:p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Mọi người 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c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ù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ng </a:t>
            </a:r>
            <a:r>
              <a:rPr lang="vi-VN" sz="4800" b="1" i="1">
                <a:solidFill>
                  <a:schemeClr val="bg2"/>
                </a:solidFill>
                <a:latin typeface="Arial" panose="020B0604020202020204" pitchFamily="34" charset="0"/>
              </a:rPr>
              <a:t>đồng cam cộng khổ</a:t>
            </a:r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430034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326976" y="188640"/>
            <a:ext cx="113052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C</a:t>
            </a:r>
            <a:r>
              <a:rPr lang="en-US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ả 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đội </a:t>
            </a:r>
            <a:r>
              <a:rPr lang="en-US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hát </a:t>
            </a:r>
            <a:r>
              <a:rPr lang="en-US" sz="4800" b="1" i="1">
                <a:solidFill>
                  <a:schemeClr val="bg2"/>
                </a:solidFill>
                <a:latin typeface="Arial" panose="020B0604020202020204" pitchFamily="34" charset="0"/>
              </a:rPr>
              <a:t>đồng ca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en-US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bài 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Anh Kim </a:t>
            </a:r>
            <a:r>
              <a:rPr lang="en-US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Đồng. </a:t>
            </a:r>
            <a:endParaRPr lang="en-US" sz="4800" b="1">
              <a:solidFill>
                <a:schemeClr val="bg2"/>
              </a:solidFill>
              <a:latin typeface="Arial" panose="020B0604020202020204" pitchFamily="34" charset="0"/>
            </a:endParaRPr>
          </a:p>
          <a:p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Cả trường 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t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ô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i </a:t>
            </a:r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đều mặc </a:t>
            </a:r>
            <a:r>
              <a:rPr lang="vi-VN" sz="4800" b="1" i="1">
                <a:solidFill>
                  <a:schemeClr val="bg2"/>
                </a:solidFill>
                <a:latin typeface="Arial" panose="020B0604020202020204" pitchFamily="34" charset="0"/>
              </a:rPr>
              <a:t>đồng </a:t>
            </a:r>
            <a:r>
              <a:rPr lang="vi-VN" sz="4800" b="1" i="1" smtClean="0">
                <a:solidFill>
                  <a:schemeClr val="bg2"/>
                </a:solidFill>
                <a:latin typeface="Arial" panose="020B0604020202020204" pitchFamily="34" charset="0"/>
              </a:rPr>
              <a:t>phục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. </a:t>
            </a:r>
            <a:endParaRPr lang="vi-VN" sz="4800" b="1">
              <a:solidFill>
                <a:schemeClr val="bg2"/>
              </a:solidFill>
              <a:latin typeface="Arial" panose="020B0604020202020204" pitchFamily="34" charset="0"/>
            </a:endParaRPr>
          </a:p>
          <a:p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Cả lớp </a:t>
            </a:r>
            <a:r>
              <a:rPr lang="en-US" sz="4800" b="1" i="1">
                <a:solidFill>
                  <a:schemeClr val="bg2"/>
                </a:solidFill>
                <a:latin typeface="Arial" panose="020B0604020202020204" pitchFamily="34" charset="0"/>
              </a:rPr>
              <a:t>đồng thanh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 một </a:t>
            </a:r>
            <a:r>
              <a:rPr lang="en-US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bài hát. </a:t>
            </a:r>
            <a:endParaRPr lang="en-US" sz="4800" b="1">
              <a:solidFill>
                <a:schemeClr val="bg2"/>
              </a:solidFill>
              <a:latin typeface="Arial" panose="020B0604020202020204" pitchFamily="34" charset="0"/>
            </a:endParaRPr>
          </a:p>
          <a:p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Bố mẹ 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t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ô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i </a:t>
            </a:r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vốn 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l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à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bạn </a:t>
            </a:r>
            <a:r>
              <a:rPr lang="vi-VN" sz="4800" b="1" i="1">
                <a:solidFill>
                  <a:schemeClr val="bg2"/>
                </a:solidFill>
                <a:latin typeface="Arial" panose="020B0604020202020204" pitchFamily="34" charset="0"/>
              </a:rPr>
              <a:t>đồng đội</a:t>
            </a:r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. </a:t>
            </a:r>
          </a:p>
          <a:p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Cả lớp 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t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ô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i </a:t>
            </a:r>
            <a:r>
              <a:rPr lang="vi-VN" sz="4800" b="1" i="1">
                <a:solidFill>
                  <a:schemeClr val="bg2"/>
                </a:solidFill>
                <a:latin typeface="Arial" panose="020B0604020202020204" pitchFamily="34" charset="0"/>
              </a:rPr>
              <a:t>đồng </a:t>
            </a:r>
            <a:r>
              <a:rPr lang="vi-VN" sz="4800" b="1" i="1" smtClean="0">
                <a:solidFill>
                  <a:schemeClr val="bg2"/>
                </a:solidFill>
                <a:latin typeface="Arial" panose="020B0604020202020204" pitchFamily="34" charset="0"/>
              </a:rPr>
              <a:t>t</a:t>
            </a:r>
            <a:r>
              <a:rPr lang="en-US" sz="4800" b="1" i="1">
                <a:solidFill>
                  <a:schemeClr val="bg2"/>
                </a:solidFill>
                <a:latin typeface="Arial" panose="020B0604020202020204" pitchFamily="34" charset="0"/>
              </a:rPr>
              <a:t>â</a:t>
            </a:r>
            <a:r>
              <a:rPr lang="vi-VN" sz="4800" b="1" i="1" smtClean="0">
                <a:solidFill>
                  <a:schemeClr val="bg2"/>
                </a:solidFill>
                <a:latin typeface="Arial" panose="020B0604020202020204" pitchFamily="34" charset="0"/>
              </a:rPr>
              <a:t>m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nhất trí vươn 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l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ê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n </a:t>
            </a:r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trở 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th</a:t>
            </a:r>
            <a:r>
              <a:rPr lang="en-US" sz="4800" b="1">
                <a:solidFill>
                  <a:schemeClr val="bg2"/>
                </a:solidFill>
                <a:latin typeface="Arial" panose="020B0604020202020204" pitchFamily="34" charset="0"/>
              </a:rPr>
              <a:t>à</a:t>
            </a:r>
            <a:r>
              <a:rPr lang="vi-VN" sz="4800" b="1" smtClean="0">
                <a:solidFill>
                  <a:schemeClr val="bg2"/>
                </a:solidFill>
                <a:latin typeface="Arial" panose="020B0604020202020204" pitchFamily="34" charset="0"/>
              </a:rPr>
              <a:t>nh </a:t>
            </a:r>
            <a:r>
              <a:rPr lang="vi-VN" sz="4800" b="1">
                <a:solidFill>
                  <a:schemeClr val="bg2"/>
                </a:solidFill>
                <a:latin typeface="Arial" panose="020B0604020202020204" pitchFamily="34" charset="0"/>
              </a:rPr>
              <a:t>một tập thể dẫn đầu về học tập. </a:t>
            </a:r>
          </a:p>
        </p:txBody>
      </p:sp>
    </p:spTree>
    <p:extLst>
      <p:ext uri="{BB962C8B-B14F-4D97-AF65-F5344CB8AC3E}">
        <p14:creationId xmlns:p14="http://schemas.microsoft.com/office/powerpoint/2010/main" val="82033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991272" y="1628800"/>
            <a:ext cx="7777409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9pPr>
          </a:lstStyle>
          <a:p>
            <a:r>
              <a:rPr lang="en-US" sz="6000">
                <a:solidFill>
                  <a:schemeClr val="bg2"/>
                </a:solidFill>
                <a:latin typeface="Arial" panose="020B0604020202020204" pitchFamily="34" charset="0"/>
              </a:rPr>
              <a:t>(Xem sách trang 28)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1371601" y="1"/>
            <a:ext cx="9039225" cy="6734175"/>
          </a:xfrm>
          <a:prstGeom prst="rect">
            <a:avLst/>
          </a:prstGeom>
          <a:noFill/>
          <a:ln w="76200" cmpd="tri">
            <a:solidFill>
              <a:srgbClr val="FF33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9pPr>
          </a:lstStyle>
          <a:p>
            <a:endParaRPr lang="vi-VN" sz="4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pic>
        <p:nvPicPr>
          <p:cNvPr id="1029" name="Picture 4" descr="BARBRSH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287000" y="914400"/>
            <a:ext cx="762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5" descr="COMMLINE"/>
          <p:cNvPicPr>
            <a:picLocks noChangeAspect="1" noChangeArrowheads="1"/>
          </p:cNvPicPr>
          <p:nvPr/>
        </p:nvPicPr>
        <p:blipFill>
          <a:blip r:embed="rId5">
            <a:lum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324600"/>
            <a:ext cx="571500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360327"/>
              </p:ext>
            </p:extLst>
          </p:nvPr>
        </p:nvGraphicFramePr>
        <p:xfrm>
          <a:off x="7010400" y="3810001"/>
          <a:ext cx="2514600" cy="183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Clip" r:id="rId6" imgW="1999440" imgH="1831320" progId="MS_ClipArt_Gallery.2">
                  <p:embed/>
                </p:oleObj>
              </mc:Choice>
              <mc:Fallback>
                <p:oleObj name="Clip" r:id="rId6" imgW="1999440" imgH="1831320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810001"/>
                        <a:ext cx="2514600" cy="183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1" name="Picture 7" descr="CRNRC09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45114"/>
            <a:ext cx="1512888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BARBRSH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914400"/>
            <a:ext cx="8255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0" descr="BOOK1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013" y="3536951"/>
            <a:ext cx="226060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1676400" y="685800"/>
            <a:ext cx="1295400" cy="1219200"/>
          </a:xfrm>
          <a:prstGeom prst="star32">
            <a:avLst>
              <a:gd name="adj" fmla="val 15056"/>
            </a:avLst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9pPr>
          </a:lstStyle>
          <a:p>
            <a:endParaRPr lang="vi-VN" sz="4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pic>
        <p:nvPicPr>
          <p:cNvPr id="1036" name="Picture 6" descr="TamBiet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978" y="5078414"/>
            <a:ext cx="4038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78" name="AVSEQ02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629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30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368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>
                <p:cTn id="14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878"/>
                </p:tgtEl>
              </p:cMediaNode>
            </p:audio>
          </p:childTnLst>
        </p:cTn>
      </p:par>
    </p:tnLst>
    <p:bldLst>
      <p:bldP spid="24589" grpId="0" animBg="1"/>
      <p:bldP spid="24589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Hộp_Văn_Bản 2"/>
          <p:cNvSpPr txBox="1">
            <a:spLocks noChangeArrowheads="1"/>
          </p:cNvSpPr>
          <p:nvPr/>
        </p:nvSpPr>
        <p:spPr bwMode="auto">
          <a:xfrm>
            <a:off x="0" y="3429001"/>
            <a:ext cx="11887200" cy="1364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166" tIns="53083" rIns="106166" bIns="53083">
            <a:spAutoFit/>
          </a:bodyPr>
          <a:lstStyle/>
          <a:p>
            <a:pPr algn="ctr">
              <a:spcBef>
                <a:spcPts val="696"/>
              </a:spcBef>
              <a:spcAft>
                <a:spcPts val="696"/>
              </a:spcAft>
            </a:pPr>
            <a:r>
              <a:rPr lang="en-US" sz="5585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NĂM HỌC </a:t>
            </a:r>
            <a:r>
              <a:rPr lang="en-US" sz="5585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en-US" sz="5585" b="1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5585" b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en-US" sz="5585" b="1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Hộp_Văn_Bản 3"/>
          <p:cNvSpPr txBox="1"/>
          <p:nvPr/>
        </p:nvSpPr>
        <p:spPr>
          <a:xfrm>
            <a:off x="596984" y="1117576"/>
            <a:ext cx="10786533" cy="7674255"/>
          </a:xfrm>
          <a:prstGeom prst="rect">
            <a:avLst/>
          </a:prstGeom>
          <a:noFill/>
        </p:spPr>
        <p:txBody>
          <a:bodyPr spcFirstLastPara="1" lIns="106166" tIns="53083" rIns="106166" bIns="53083" numCol="1">
            <a:prstTxWarp prst="textArchUp">
              <a:avLst>
                <a:gd name="adj" fmla="val 11329067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297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5297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5297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TIỂU HỌC ĐỨC XUÂN – LỚP </a:t>
            </a:r>
            <a:r>
              <a:rPr lang="en-US" sz="5297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5A</a:t>
            </a:r>
            <a:r>
              <a:rPr lang="en-US" sz="5297" b="1" baseline="-25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5297" b="1" baseline="-25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396240" y="82668"/>
            <a:ext cx="11887200" cy="817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V="1">
            <a:off x="0" y="5957340"/>
            <a:ext cx="11887200" cy="817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V="1">
            <a:off x="-3049153" y="3131821"/>
            <a:ext cx="6692665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Buomba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V="1">
            <a:off x="8243688" y="3354910"/>
            <a:ext cx="6692665" cy="594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4" descr="XMASCA~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67264" y="5808615"/>
            <a:ext cx="2563177" cy="11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069637">
            <a:off x="-158909" y="5607216"/>
            <a:ext cx="1475582" cy="1338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020752">
            <a:off x="10582911" y="102809"/>
            <a:ext cx="1475582" cy="1338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6619011">
            <a:off x="10519459" y="5415926"/>
            <a:ext cx="1109248" cy="178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F:\HINH ANH\HinhDong\Hoa\h1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164617">
            <a:off x="298480" y="-165167"/>
            <a:ext cx="1107698" cy="1783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1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1287780" y="2090468"/>
            <a:ext cx="3764280" cy="293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2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7259243" y="1870191"/>
            <a:ext cx="406146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2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4061460" y="82669"/>
            <a:ext cx="406146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2" descr="Firewrk8"/>
          <p:cNvPicPr>
            <a:picLocks noChangeAspect="1" noChangeArrowheads="1"/>
          </p:cNvPicPr>
          <p:nvPr/>
        </p:nvPicPr>
        <p:blipFill>
          <a:blip r:embed="rId5">
            <a:lum bright="6000" contrast="30000"/>
          </a:blip>
          <a:srcRect/>
          <a:stretch>
            <a:fillRect/>
          </a:stretch>
        </p:blipFill>
        <p:spPr bwMode="auto">
          <a:xfrm>
            <a:off x="4210050" y="4202045"/>
            <a:ext cx="3764280" cy="260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3" name="Hộp_Văn_Bản 2"/>
          <p:cNvSpPr txBox="1">
            <a:spLocks noChangeArrowheads="1"/>
          </p:cNvSpPr>
          <p:nvPr/>
        </p:nvSpPr>
        <p:spPr bwMode="auto">
          <a:xfrm>
            <a:off x="0" y="4470082"/>
            <a:ext cx="11887200" cy="1691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166" tIns="53083" rIns="106166" bIns="53083">
            <a:spAutoFit/>
          </a:bodyPr>
          <a:lstStyle/>
          <a:p>
            <a:pPr algn="ctr">
              <a:spcBef>
                <a:spcPts val="696"/>
              </a:spcBef>
              <a:spcAft>
                <a:spcPts val="696"/>
              </a:spcAft>
            </a:pPr>
            <a:r>
              <a:rPr lang="en-US" sz="3274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 giả: Vũ Đức Tứ</a:t>
            </a:r>
          </a:p>
          <a:p>
            <a:pPr algn="ctr">
              <a:spcBef>
                <a:spcPts val="696"/>
              </a:spcBef>
              <a:spcAft>
                <a:spcPts val="696"/>
              </a:spcAft>
            </a:pPr>
            <a:r>
              <a:rPr lang="en-US" sz="3274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3274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3274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Tiểu học Đức Xuân – TP Bắc Kạn</a:t>
            </a:r>
          </a:p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1869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repeatCount="indefinite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703240" y="332656"/>
            <a:ext cx="76676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NI-Times" pitchFamily="2" charset="0"/>
                <a:cs typeface="Arial" panose="020B0604020202020204" pitchFamily="34" charset="0"/>
              </a:defRPr>
            </a:lvl9pPr>
          </a:lstStyle>
          <a:p>
            <a:r>
              <a:rPr lang="en-US" sz="5400" b="1">
                <a:solidFill>
                  <a:srgbClr val="FF0000"/>
                </a:solidFill>
                <a:latin typeface="Arial" panose="020B0604020202020204" pitchFamily="34" charset="0"/>
              </a:rPr>
              <a:t>*Kiểm tra bài cũ :</a:t>
            </a:r>
          </a:p>
        </p:txBody>
      </p:sp>
      <p:sp>
        <p:nvSpPr>
          <p:cNvPr id="2" name="Hình chữ nhật 1"/>
          <p:cNvSpPr/>
          <p:nvPr/>
        </p:nvSpPr>
        <p:spPr>
          <a:xfrm>
            <a:off x="326976" y="1700808"/>
            <a:ext cx="112332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smtClean="0">
                <a:solidFill>
                  <a:srgbClr val="FF0000"/>
                </a:solidFill>
                <a:latin typeface="Arial" panose="020B0604020202020204" pitchFamily="34" charset="0"/>
              </a:rPr>
              <a:t>   </a:t>
            </a:r>
            <a:r>
              <a:rPr lang="vi-VN" sz="5400" b="1" smtClean="0">
                <a:solidFill>
                  <a:srgbClr val="FF0000"/>
                </a:solidFill>
                <a:latin typeface="Arial" panose="020B0604020202020204" pitchFamily="34" charset="0"/>
              </a:rPr>
              <a:t>Các </a:t>
            </a:r>
            <a:r>
              <a:rPr lang="vi-VN" sz="5400" b="1">
                <a:solidFill>
                  <a:srgbClr val="FF0000"/>
                </a:solidFill>
                <a:latin typeface="Arial" panose="020B0604020202020204" pitchFamily="34" charset="0"/>
              </a:rPr>
              <a:t>em đọc đoạn văn miêu tả có dùng những từ miêu tả đã cho (BT3,tiết LTVC trước )đã được viết lại hoàn </a:t>
            </a:r>
            <a:r>
              <a:rPr lang="vi-VN" sz="5400" b="1" smtClean="0">
                <a:solidFill>
                  <a:srgbClr val="FF0000"/>
                </a:solidFill>
                <a:latin typeface="Arial" panose="020B0604020202020204" pitchFamily="34" charset="0"/>
              </a:rPr>
              <a:t>chỉnh?</a:t>
            </a:r>
            <a:endParaRPr lang="vi-VN" sz="5400" b="1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0"/>
            <a:ext cx="11353800" cy="1772816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Thứ ba ngày 29 tháng 8 năm </a:t>
            </a:r>
            <a:r>
              <a:rPr lang="en-US" sz="4800" smtClean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r>
              <a:rPr lang="en-US" sz="480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u="sng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Luyện từ và </a:t>
            </a:r>
            <a:r>
              <a:rPr lang="en-US" sz="4800" u="sng" smtClean="0">
                <a:solidFill>
                  <a:schemeClr val="accent4">
                    <a:lumMod val="1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câu:</a:t>
            </a:r>
            <a:endParaRPr lang="en-US" sz="5400">
              <a:solidFill>
                <a:schemeClr val="accent4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Hộp_Văn_Bản 2"/>
          <p:cNvSpPr txBox="1">
            <a:spLocks noChangeArrowheads="1"/>
          </p:cNvSpPr>
          <p:nvPr/>
        </p:nvSpPr>
        <p:spPr bwMode="auto">
          <a:xfrm>
            <a:off x="-286916" y="1772816"/>
            <a:ext cx="11887200" cy="1482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166" tIns="53083" rIns="106166" bIns="53083">
            <a:spAutoFit/>
          </a:bodyPr>
          <a:lstStyle/>
          <a:p>
            <a:pPr algn="ctr"/>
            <a:r>
              <a:rPr lang="en-US" sz="6934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MRVT: Nhân dân</a:t>
            </a:r>
            <a:endParaRPr lang="en-US" sz="6934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3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182960" y="188640"/>
            <a:ext cx="1144927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>
                <a:solidFill>
                  <a:srgbClr val="000514"/>
                </a:solidFill>
                <a:latin typeface="Times New Roman" panose="02020603050405020304" pitchFamily="18" charset="0"/>
              </a:rPr>
              <a:t>1. Xếp các từ ngữ trong dấu ngoặc đơn vào nhóm thích hợp nêu dưới đây :</a:t>
            </a:r>
          </a:p>
          <a:p>
            <a:pPr>
              <a:buSzPts val="2400"/>
            </a:pPr>
            <a:r>
              <a:rPr lang="en-US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a)Công </a:t>
            </a:r>
            <a:r>
              <a:rPr lang="en-US" sz="4800" b="1">
                <a:solidFill>
                  <a:srgbClr val="000514"/>
                </a:solidFill>
                <a:latin typeface="Times New Roman" panose="02020603050405020304" pitchFamily="18" charset="0"/>
              </a:rPr>
              <a:t>nhân 			d) Quân dân </a:t>
            </a:r>
          </a:p>
          <a:p>
            <a:r>
              <a:rPr lang="en-US" sz="4800" b="1">
                <a:solidFill>
                  <a:srgbClr val="000514"/>
                </a:solidFill>
                <a:latin typeface="Times New Roman" panose="02020603050405020304" pitchFamily="18" charset="0"/>
              </a:rPr>
              <a:t>b) Nông dân 			e) Trí thức </a:t>
            </a:r>
          </a:p>
          <a:p>
            <a:r>
              <a:rPr lang="en-US" sz="4800" b="1">
                <a:solidFill>
                  <a:srgbClr val="000514"/>
                </a:solidFill>
                <a:latin typeface="Times New Roman" panose="02020603050405020304" pitchFamily="18" charset="0"/>
              </a:rPr>
              <a:t>c) Doanh nhân  		g) Học sinh </a:t>
            </a:r>
          </a:p>
          <a:p>
            <a:r>
              <a:rPr lang="vi-VN" sz="4800" b="1">
                <a:solidFill>
                  <a:srgbClr val="000514"/>
                </a:solidFill>
                <a:latin typeface="Times New Roman" panose="02020603050405020304" pitchFamily="18" charset="0"/>
              </a:rPr>
              <a:t>(</a:t>
            </a:r>
            <a:r>
              <a:rPr lang="vi-VN" sz="4800" b="1" i="1">
                <a:solidFill>
                  <a:srgbClr val="000514"/>
                </a:solidFill>
                <a:latin typeface="Times New Roman" panose="02020603050405020304" pitchFamily="18" charset="0"/>
              </a:rPr>
              <a:t>giáo </a:t>
            </a:r>
            <a:r>
              <a:rPr lang="vi-VN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viên,</a:t>
            </a:r>
            <a:r>
              <a:rPr lang="en-US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vi-VN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đại úy,</a:t>
            </a:r>
            <a:r>
              <a:rPr lang="en-US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vi-VN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trung </a:t>
            </a:r>
            <a:r>
              <a:rPr lang="vi-VN" sz="4800" b="1" i="1">
                <a:solidFill>
                  <a:srgbClr val="000514"/>
                </a:solidFill>
                <a:latin typeface="Times New Roman" panose="02020603050405020304" pitchFamily="18" charset="0"/>
              </a:rPr>
              <a:t>sĩ</a:t>
            </a:r>
            <a:r>
              <a:rPr lang="vi-VN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,</a:t>
            </a:r>
            <a:r>
              <a:rPr lang="en-US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vi-VN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thợ </a:t>
            </a:r>
            <a:r>
              <a:rPr lang="vi-VN" sz="4800" b="1" i="1">
                <a:solidFill>
                  <a:srgbClr val="000514"/>
                </a:solidFill>
                <a:latin typeface="Times New Roman" panose="02020603050405020304" pitchFamily="18" charset="0"/>
              </a:rPr>
              <a:t>điện</a:t>
            </a:r>
            <a:r>
              <a:rPr lang="vi-VN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,</a:t>
            </a:r>
            <a:r>
              <a:rPr lang="en-US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vi-VN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thợ </a:t>
            </a:r>
            <a:r>
              <a:rPr lang="vi-VN" sz="4800" b="1" i="1">
                <a:solidFill>
                  <a:srgbClr val="000514"/>
                </a:solidFill>
                <a:latin typeface="Times New Roman" panose="02020603050405020304" pitchFamily="18" charset="0"/>
              </a:rPr>
              <a:t>cơ </a:t>
            </a:r>
            <a:r>
              <a:rPr lang="vi-VN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khí,</a:t>
            </a:r>
            <a:r>
              <a:rPr lang="en-US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vi-VN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thợ </a:t>
            </a:r>
            <a:r>
              <a:rPr lang="vi-VN" sz="4800" b="1" i="1">
                <a:solidFill>
                  <a:srgbClr val="000514"/>
                </a:solidFill>
                <a:latin typeface="Times New Roman" panose="02020603050405020304" pitchFamily="18" charset="0"/>
              </a:rPr>
              <a:t>cấy, thợ </a:t>
            </a:r>
            <a:r>
              <a:rPr lang="vi-VN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cày,</a:t>
            </a:r>
            <a:r>
              <a:rPr lang="en-US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vi-VN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học </a:t>
            </a:r>
            <a:r>
              <a:rPr lang="vi-VN" sz="4800" b="1" i="1">
                <a:solidFill>
                  <a:srgbClr val="000514"/>
                </a:solidFill>
                <a:latin typeface="Times New Roman" panose="02020603050405020304" pitchFamily="18" charset="0"/>
              </a:rPr>
              <a:t>sinh tiểu </a:t>
            </a:r>
            <a:r>
              <a:rPr lang="vi-VN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học,</a:t>
            </a:r>
            <a:r>
              <a:rPr lang="en-US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vi-VN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học </a:t>
            </a:r>
            <a:r>
              <a:rPr lang="vi-VN" sz="4800" b="1" i="1">
                <a:solidFill>
                  <a:srgbClr val="000514"/>
                </a:solidFill>
                <a:latin typeface="Times New Roman" panose="02020603050405020304" pitchFamily="18" charset="0"/>
              </a:rPr>
              <a:t>sinh trung </a:t>
            </a:r>
            <a:r>
              <a:rPr lang="vi-VN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học,</a:t>
            </a:r>
            <a:r>
              <a:rPr lang="en-US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vi-VN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bác sĩ,</a:t>
            </a:r>
            <a:r>
              <a:rPr lang="en-US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vi-VN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kĩ </a:t>
            </a:r>
            <a:r>
              <a:rPr lang="vi-VN" sz="4800" b="1" i="1">
                <a:solidFill>
                  <a:srgbClr val="000514"/>
                </a:solidFill>
                <a:latin typeface="Times New Roman" panose="02020603050405020304" pitchFamily="18" charset="0"/>
              </a:rPr>
              <a:t>sư</a:t>
            </a:r>
            <a:r>
              <a:rPr lang="vi-VN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,</a:t>
            </a:r>
            <a:r>
              <a:rPr lang="en-US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vi-VN" sz="4800" b="1" i="1" smtClean="0">
                <a:solidFill>
                  <a:srgbClr val="000514"/>
                </a:solidFill>
                <a:latin typeface="Times New Roman" panose="02020603050405020304" pitchFamily="18" charset="0"/>
              </a:rPr>
              <a:t>tiểu </a:t>
            </a:r>
            <a:r>
              <a:rPr lang="vi-VN" sz="4800" b="1" i="1">
                <a:solidFill>
                  <a:srgbClr val="000514"/>
                </a:solidFill>
                <a:latin typeface="Times New Roman" panose="02020603050405020304" pitchFamily="18" charset="0"/>
              </a:rPr>
              <a:t>thương chủ tiệm )</a:t>
            </a:r>
          </a:p>
        </p:txBody>
      </p:sp>
      <p:pic>
        <p:nvPicPr>
          <p:cNvPr id="32774" name="Picture 6" descr="TLnhom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6921" y="1867486"/>
            <a:ext cx="24288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903039" y="908720"/>
            <a:ext cx="941832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326976" y="220107"/>
            <a:ext cx="5943600" cy="60631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a)Công </a:t>
            </a:r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nhân: </a:t>
            </a:r>
            <a:r>
              <a:rPr lang="en-US" sz="4800" b="1">
                <a:solidFill>
                  <a:srgbClr val="000514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b) Nông </a:t>
            </a:r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dân:</a:t>
            </a:r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 </a:t>
            </a:r>
            <a:r>
              <a:rPr lang="en-US" sz="4800" b="1">
                <a:solidFill>
                  <a:srgbClr val="000514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c) Doanh </a:t>
            </a:r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nhân: </a:t>
            </a:r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 </a:t>
            </a:r>
            <a:endParaRPr lang="en-US" sz="4800" b="1">
              <a:solidFill>
                <a:srgbClr val="000514"/>
              </a:solidFill>
              <a:latin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d) Quân </a:t>
            </a:r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dân:</a:t>
            </a:r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 </a:t>
            </a:r>
            <a:endParaRPr lang="en-US" sz="4800" b="1">
              <a:solidFill>
                <a:srgbClr val="000514"/>
              </a:solidFill>
              <a:latin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e) Trí </a:t>
            </a:r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thức: </a:t>
            </a:r>
            <a:endParaRPr lang="en-US" sz="48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g) Học </a:t>
            </a:r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sinh:</a:t>
            </a:r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 </a:t>
            </a:r>
            <a:endParaRPr lang="vi-VN" sz="4800">
              <a:latin typeface="Arial" panose="020B0604020202020204" pitchFamily="34" charset="0"/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4818951" y="157638"/>
            <a:ext cx="61960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800" b="1">
                <a:solidFill>
                  <a:srgbClr val="000514"/>
                </a:solidFill>
                <a:latin typeface="Times New Roman" panose="02020603050405020304" pitchFamily="18" charset="0"/>
              </a:rPr>
              <a:t>- Thợ </a:t>
            </a:r>
            <a:r>
              <a:rPr lang="vi-VN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điện,</a:t>
            </a:r>
            <a:r>
              <a:rPr lang="en-US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vi-VN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thợ </a:t>
            </a:r>
            <a:r>
              <a:rPr lang="vi-VN" sz="4800" b="1">
                <a:solidFill>
                  <a:srgbClr val="000514"/>
                </a:solidFill>
                <a:latin typeface="Times New Roman" panose="02020603050405020304" pitchFamily="18" charset="0"/>
              </a:rPr>
              <a:t>cơ </a:t>
            </a:r>
            <a:r>
              <a:rPr lang="vi-VN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khí. </a:t>
            </a:r>
            <a:endParaRPr lang="vi-VN" sz="4800" b="1">
              <a:solidFill>
                <a:srgbClr val="000514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4645442" y="1134243"/>
            <a:ext cx="45268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000514"/>
                </a:solidFill>
                <a:latin typeface="Times New Roman" panose="02020603050405020304" pitchFamily="18" charset="0"/>
              </a:rPr>
              <a:t>-thợ </a:t>
            </a:r>
            <a:r>
              <a:rPr lang="en-US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cấy, thợ </a:t>
            </a:r>
            <a:r>
              <a:rPr lang="en-US" sz="4800" b="1">
                <a:solidFill>
                  <a:srgbClr val="000514"/>
                </a:solidFill>
                <a:latin typeface="Times New Roman" panose="02020603050405020304" pitchFamily="18" charset="0"/>
              </a:rPr>
              <a:t>cày</a:t>
            </a:r>
            <a:endParaRPr lang="vi-VN" sz="4800"/>
          </a:p>
        </p:txBody>
      </p:sp>
      <p:sp>
        <p:nvSpPr>
          <p:cNvPr id="7" name="Hình chữ nhật 6"/>
          <p:cNvSpPr/>
          <p:nvPr/>
        </p:nvSpPr>
        <p:spPr>
          <a:xfrm>
            <a:off x="4869674" y="2237771"/>
            <a:ext cx="66722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800" b="1">
                <a:solidFill>
                  <a:srgbClr val="000514"/>
                </a:solidFill>
                <a:latin typeface="Times New Roman" panose="02020603050405020304" pitchFamily="18" charset="0"/>
              </a:rPr>
              <a:t>- Tiểu </a:t>
            </a:r>
            <a:r>
              <a:rPr lang="vi-VN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thương,</a:t>
            </a:r>
            <a:r>
              <a:rPr lang="en-US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 </a:t>
            </a:r>
            <a:r>
              <a:rPr lang="vi-VN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chủ </a:t>
            </a:r>
            <a:r>
              <a:rPr lang="vi-VN" sz="4800" b="1">
                <a:solidFill>
                  <a:srgbClr val="000514"/>
                </a:solidFill>
                <a:latin typeface="Times New Roman" panose="02020603050405020304" pitchFamily="18" charset="0"/>
              </a:rPr>
              <a:t>tiệm </a:t>
            </a:r>
          </a:p>
        </p:txBody>
      </p:sp>
      <p:sp>
        <p:nvSpPr>
          <p:cNvPr id="8" name="Hình chữ nhật 7"/>
          <p:cNvSpPr/>
          <p:nvPr/>
        </p:nvSpPr>
        <p:spPr>
          <a:xfrm>
            <a:off x="4498374" y="3316403"/>
            <a:ext cx="448039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>
                <a:solidFill>
                  <a:srgbClr val="000514"/>
                </a:solidFill>
                <a:latin typeface="Times New Roman" panose="02020603050405020304" pitchFamily="18" charset="0"/>
              </a:rPr>
              <a:t>- đại </a:t>
            </a:r>
            <a:r>
              <a:rPr lang="en-US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úy, trung </a:t>
            </a:r>
            <a:r>
              <a:rPr lang="en-US" sz="4800" b="1">
                <a:solidFill>
                  <a:srgbClr val="000514"/>
                </a:solidFill>
                <a:latin typeface="Times New Roman" panose="02020603050405020304" pitchFamily="18" charset="0"/>
              </a:rPr>
              <a:t>sĩ</a:t>
            </a:r>
            <a:endParaRPr lang="vi-VN" sz="4800"/>
          </a:p>
        </p:txBody>
      </p:sp>
      <p:sp>
        <p:nvSpPr>
          <p:cNvPr id="9" name="Hình chữ nhật 8"/>
          <p:cNvSpPr/>
          <p:nvPr/>
        </p:nvSpPr>
        <p:spPr>
          <a:xfrm>
            <a:off x="3999384" y="4321236"/>
            <a:ext cx="67457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800" b="1">
                <a:solidFill>
                  <a:srgbClr val="000514"/>
                </a:solidFill>
                <a:latin typeface="Times New Roman" panose="02020603050405020304" pitchFamily="18" charset="0"/>
              </a:rPr>
              <a:t>- Giáo </a:t>
            </a:r>
            <a:r>
              <a:rPr lang="vi-VN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viên, </a:t>
            </a:r>
            <a:r>
              <a:rPr lang="vi-VN" sz="4800" b="1">
                <a:solidFill>
                  <a:srgbClr val="000514"/>
                </a:solidFill>
                <a:latin typeface="Times New Roman" panose="02020603050405020304" pitchFamily="18" charset="0"/>
              </a:rPr>
              <a:t>bác </a:t>
            </a:r>
            <a:r>
              <a:rPr lang="vi-VN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sĩ,  </a:t>
            </a:r>
            <a:r>
              <a:rPr lang="vi-VN" sz="4800" b="1">
                <a:solidFill>
                  <a:srgbClr val="000514"/>
                </a:solidFill>
                <a:latin typeface="Times New Roman" panose="02020603050405020304" pitchFamily="18" charset="0"/>
              </a:rPr>
              <a:t>kĩ sư</a:t>
            </a:r>
          </a:p>
        </p:txBody>
      </p:sp>
      <p:sp>
        <p:nvSpPr>
          <p:cNvPr id="10" name="Hình chữ nhật 9"/>
          <p:cNvSpPr/>
          <p:nvPr/>
        </p:nvSpPr>
        <p:spPr>
          <a:xfrm>
            <a:off x="4202801" y="5271383"/>
            <a:ext cx="74283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>
                <a:solidFill>
                  <a:srgbClr val="000514"/>
                </a:solidFill>
                <a:latin typeface="Times New Roman" panose="02020603050405020304" pitchFamily="18" charset="0"/>
              </a:rPr>
              <a:t>- Học sinh tiểu </a:t>
            </a:r>
            <a:r>
              <a:rPr lang="en-US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học, </a:t>
            </a:r>
          </a:p>
          <a:p>
            <a:r>
              <a:rPr lang="en-US" sz="4800" b="1" smtClean="0">
                <a:solidFill>
                  <a:srgbClr val="000514"/>
                </a:solidFill>
                <a:latin typeface="Times New Roman" panose="02020603050405020304" pitchFamily="18" charset="0"/>
              </a:rPr>
              <a:t>học </a:t>
            </a:r>
            <a:r>
              <a:rPr lang="en-US" sz="4800" b="1">
                <a:solidFill>
                  <a:srgbClr val="000514"/>
                </a:solidFill>
                <a:latin typeface="Times New Roman" panose="02020603050405020304" pitchFamily="18" charset="0"/>
              </a:rPr>
              <a:t>sinh trung học</a:t>
            </a:r>
          </a:p>
        </p:txBody>
      </p:sp>
    </p:spTree>
    <p:extLst>
      <p:ext uri="{BB962C8B-B14F-4D97-AF65-F5344CB8AC3E}">
        <p14:creationId xmlns:p14="http://schemas.microsoft.com/office/powerpoint/2010/main" val="3018824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254968" y="188640"/>
            <a:ext cx="113052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2. Các thành </a:t>
            </a:r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ngữ, tục </a:t>
            </a:r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ngữ dưới đây nói lên những phẩm chất gì của người Việt Nam ta ?</a:t>
            </a:r>
          </a:p>
          <a:p>
            <a:pPr>
              <a:buSzPts val="2400"/>
            </a:pPr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a) </a:t>
            </a:r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Chịu </a:t>
            </a:r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thương chịu khó:</a:t>
            </a:r>
          </a:p>
          <a:p>
            <a:endParaRPr lang="en-US" sz="4800" b="1" smtClean="0">
              <a:solidFill>
                <a:srgbClr val="000514"/>
              </a:solidFill>
              <a:latin typeface="Arial" panose="020B0604020202020204" pitchFamily="34" charset="0"/>
            </a:endParaRPr>
          </a:p>
          <a:p>
            <a:endParaRPr lang="en-US" sz="4800" b="1">
              <a:solidFill>
                <a:srgbClr val="000514"/>
              </a:solidFill>
              <a:latin typeface="Arial" panose="020B0604020202020204" pitchFamily="34" charset="0"/>
            </a:endParaRPr>
          </a:p>
          <a:p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b</a:t>
            </a:r>
            <a:r>
              <a:rPr lang="en-US" sz="4800" b="1">
                <a:solidFill>
                  <a:srgbClr val="000514"/>
                </a:solidFill>
                <a:latin typeface="Arial" panose="020B0604020202020204" pitchFamily="34" charset="0"/>
              </a:rPr>
              <a:t>) Dám nghĩ dám làm </a:t>
            </a:r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:</a:t>
            </a:r>
            <a:endParaRPr lang="en-US" sz="4800" b="1">
              <a:solidFill>
                <a:srgbClr val="000514"/>
              </a:solidFill>
              <a:latin typeface="Arial" panose="020B0604020202020204" pitchFamily="34" charset="0"/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225674" y="3205141"/>
            <a:ext cx="11521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Cần </a:t>
            </a:r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cù, chăm chỉ, không </a:t>
            </a: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ngại khó ngại khổ </a:t>
            </a:r>
          </a:p>
        </p:txBody>
      </p:sp>
      <p:sp>
        <p:nvSpPr>
          <p:cNvPr id="4" name="Hình chữ nhật 3"/>
          <p:cNvSpPr/>
          <p:nvPr/>
        </p:nvSpPr>
        <p:spPr>
          <a:xfrm>
            <a:off x="254968" y="5474067"/>
            <a:ext cx="115212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Mạnh dạn, </a:t>
            </a: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táo </a:t>
            </a:r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bạo,có </a:t>
            </a: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nhiều sáng kiến </a:t>
            </a:r>
          </a:p>
        </p:txBody>
      </p:sp>
    </p:spTree>
    <p:extLst>
      <p:ext uri="{BB962C8B-B14F-4D97-AF65-F5344CB8AC3E}">
        <p14:creationId xmlns:p14="http://schemas.microsoft.com/office/powerpoint/2010/main" val="2159842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217984" y="0"/>
            <a:ext cx="113052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c</a:t>
            </a:r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) Muôn người như </a:t>
            </a:r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một:</a:t>
            </a:r>
            <a:endParaRPr lang="en-US" sz="4800" b="1" smtClean="0">
              <a:solidFill>
                <a:srgbClr val="000514"/>
              </a:solidFill>
              <a:latin typeface="Arial" panose="020B0604020202020204" pitchFamily="34" charset="0"/>
            </a:endParaRPr>
          </a:p>
          <a:p>
            <a:endParaRPr lang="en-US" sz="4800" b="1" smtClean="0">
              <a:solidFill>
                <a:srgbClr val="000514"/>
              </a:solidFill>
              <a:latin typeface="Arial" panose="020B0604020202020204" pitchFamily="34" charset="0"/>
            </a:endParaRPr>
          </a:p>
          <a:p>
            <a:endParaRPr lang="en-US" sz="4800" b="1" smtClean="0">
              <a:solidFill>
                <a:srgbClr val="000514"/>
              </a:solidFill>
              <a:latin typeface="Arial" panose="020B0604020202020204" pitchFamily="34" charset="0"/>
            </a:endParaRPr>
          </a:p>
          <a:p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d</a:t>
            </a:r>
            <a:r>
              <a:rPr lang="en-US" sz="4800" b="1">
                <a:solidFill>
                  <a:srgbClr val="000514"/>
                </a:solidFill>
                <a:latin typeface="Arial" panose="020B0604020202020204" pitchFamily="34" charset="0"/>
              </a:rPr>
              <a:t>) Trọng nghĩa khinh tài (</a:t>
            </a:r>
            <a:r>
              <a:rPr lang="en-US" sz="4800" b="1" i="1">
                <a:solidFill>
                  <a:srgbClr val="000514"/>
                </a:solidFill>
                <a:latin typeface="Arial" panose="020B0604020202020204" pitchFamily="34" charset="0"/>
              </a:rPr>
              <a:t>tài</a:t>
            </a:r>
            <a:r>
              <a:rPr lang="en-US" sz="4800" b="1">
                <a:solidFill>
                  <a:srgbClr val="000514"/>
                </a:solidFill>
                <a:latin typeface="Arial" panose="020B0604020202020204" pitchFamily="34" charset="0"/>
              </a:rPr>
              <a:t>: tiền </a:t>
            </a:r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của):</a:t>
            </a:r>
          </a:p>
          <a:p>
            <a:endParaRPr lang="en-US" sz="4800" b="1" smtClean="0">
              <a:solidFill>
                <a:srgbClr val="000514"/>
              </a:solidFill>
              <a:latin typeface="Arial" panose="020B0604020202020204" pitchFamily="34" charset="0"/>
            </a:endParaRPr>
          </a:p>
          <a:p>
            <a:endParaRPr lang="en-US" sz="4800" b="1">
              <a:solidFill>
                <a:srgbClr val="000514"/>
              </a:solidFill>
              <a:latin typeface="Arial" panose="020B0604020202020204" pitchFamily="34" charset="0"/>
            </a:endParaRPr>
          </a:p>
          <a:p>
            <a:r>
              <a:rPr lang="vi-VN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e</a:t>
            </a:r>
            <a:r>
              <a:rPr lang="vi-VN" sz="4800" b="1">
                <a:solidFill>
                  <a:srgbClr val="000514"/>
                </a:solidFill>
                <a:latin typeface="Arial" panose="020B0604020202020204" pitchFamily="34" charset="0"/>
              </a:rPr>
              <a:t>) Uống nước nhớ nguồn :</a:t>
            </a:r>
          </a:p>
        </p:txBody>
      </p:sp>
      <p:sp>
        <p:nvSpPr>
          <p:cNvPr id="3" name="Hình chữ nhật 2"/>
          <p:cNvSpPr/>
          <p:nvPr/>
        </p:nvSpPr>
        <p:spPr>
          <a:xfrm>
            <a:off x="223714" y="764704"/>
            <a:ext cx="114805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smtClean="0">
                <a:solidFill>
                  <a:srgbClr val="000514"/>
                </a:solidFill>
                <a:latin typeface="Arial" panose="020B0604020202020204" pitchFamily="34" charset="0"/>
              </a:rPr>
              <a:t>  </a:t>
            </a:r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Đoàn kết, thống </a:t>
            </a: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nhất ý chí và hành động </a:t>
            </a:r>
            <a:endParaRPr lang="vi-VN" sz="4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Hình chữ nhật 3"/>
          <p:cNvSpPr/>
          <p:nvPr/>
        </p:nvSpPr>
        <p:spPr>
          <a:xfrm>
            <a:off x="248122" y="2932529"/>
            <a:ext cx="108732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    Coi </a:t>
            </a: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trọng đạo lý và tình </a:t>
            </a:r>
            <a:r>
              <a:rPr lang="en-US" sz="4800" b="1" smtClean="0">
                <a:solidFill>
                  <a:srgbClr val="FF0000"/>
                </a:solidFill>
                <a:latin typeface="Arial" panose="020B0604020202020204" pitchFamily="34" charset="0"/>
              </a:rPr>
              <a:t>cảm, coi </a:t>
            </a:r>
            <a:r>
              <a:rPr lang="en-US" sz="4800" b="1">
                <a:solidFill>
                  <a:srgbClr val="FF0000"/>
                </a:solidFill>
                <a:latin typeface="Arial" panose="020B0604020202020204" pitchFamily="34" charset="0"/>
              </a:rPr>
              <a:t>nhẹ tiền bạc</a:t>
            </a:r>
          </a:p>
        </p:txBody>
      </p:sp>
      <p:sp>
        <p:nvSpPr>
          <p:cNvPr id="6" name="Hình chữ nhật 5"/>
          <p:cNvSpPr/>
          <p:nvPr/>
        </p:nvSpPr>
        <p:spPr>
          <a:xfrm>
            <a:off x="380492" y="5100354"/>
            <a:ext cx="109802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b="1">
                <a:solidFill>
                  <a:srgbClr val="FF0000"/>
                </a:solidFill>
                <a:latin typeface="Arial" panose="020B0604020202020204" pitchFamily="34" charset="0"/>
              </a:rPr>
              <a:t>Biết ơn những người đã đem lại những điều tốt đẹp cho mình </a:t>
            </a:r>
          </a:p>
        </p:txBody>
      </p:sp>
    </p:spTree>
    <p:extLst>
      <p:ext uri="{BB962C8B-B14F-4D97-AF65-F5344CB8AC3E}">
        <p14:creationId xmlns:p14="http://schemas.microsoft.com/office/powerpoint/2010/main" val="739922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 1"/>
          <p:cNvSpPr/>
          <p:nvPr/>
        </p:nvSpPr>
        <p:spPr>
          <a:xfrm>
            <a:off x="182960" y="117693"/>
            <a:ext cx="115212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3. Đọc truyện sau và trả lời câu hỏi :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Con Rồng cháu tiên </a:t>
            </a:r>
          </a:p>
          <a:p>
            <a:r>
              <a:rPr lang="vi-VN" sz="2400" b="1">
                <a:solidFill>
                  <a:srgbClr val="FF0000"/>
                </a:solidFill>
                <a:latin typeface="Arial" panose="020B0604020202020204" pitchFamily="34" charset="0"/>
              </a:rPr>
              <a:t>	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Ngày xửa ngày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xưa;</a:t>
            </a:r>
            <a:r>
              <a:rPr lang="en-US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ở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miền đất Lạc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việt, có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một vị thần tên là Lạc Long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Quân.Thần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mình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rồng, sức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khỏe vô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địch, lại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có nhiều phép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lạ. Bấy giờ, ở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vùng núi cao có nàng </a:t>
            </a:r>
            <a:r>
              <a:rPr lang="en-US" sz="2400" b="1">
                <a:solidFill>
                  <a:schemeClr val="bg2"/>
                </a:solidFill>
                <a:latin typeface="Arial" panose="020B0604020202020204" pitchFamily="34" charset="0"/>
              </a:rPr>
              <a:t>Â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u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Cơ xinh đẹp tuyệt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trần, nghe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vùng đất Lạc Việt có nhiều hoa thơm cỏ lạ bèn tìm đến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thăm. Hai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người gặp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nhau,</a:t>
            </a:r>
            <a:r>
              <a:rPr lang="en-US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kết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thành vợ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chồng. Đên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kì sinh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nở, Au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Cơ sinh ra một cái bọc trăm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trứng. Kì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lạ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thay, trăm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trứng nở một trăm người con đẹp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đẽ, hồng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hào và lớn nhanh như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thổi. Sông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với nhau được ít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lâu, Lạc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Long Quân bảo vợ :</a:t>
            </a:r>
          </a:p>
          <a:p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	- Ta vốn nòi rồng ở miền nước 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thẳm, nàng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là dòng tiên ở chốn non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cao. Kẻ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trên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cạn, người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dưới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nước, tập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quán khác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nhau, khó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mà ở cùng nhau lâu dài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được. Nay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ta đem năm mươi con xuống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biển, nàng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đưa năm mươi con lên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núi, chia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nhau cai quản các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phương, khi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có việc thì giúp đỡ lẫn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nhau, đừng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quên lời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hẹn. </a:t>
            </a:r>
            <a:endParaRPr lang="vi-VN" sz="2400" b="1">
              <a:solidFill>
                <a:schemeClr val="bg2"/>
              </a:solidFill>
              <a:latin typeface="Arial" panose="020B0604020202020204" pitchFamily="34" charset="0"/>
            </a:endParaRPr>
          </a:p>
          <a:p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	Một trăm người con của Lạc Long Quân và Au Cơ sau này trở thành tổ tiên của người Việt Nam </a:t>
            </a:r>
            <a:r>
              <a:rPr lang="vi-VN" sz="2400" b="1" smtClean="0">
                <a:solidFill>
                  <a:schemeClr val="bg2"/>
                </a:solidFill>
                <a:latin typeface="Arial" panose="020B0604020202020204" pitchFamily="34" charset="0"/>
              </a:rPr>
              <a:t>ta. Cũng </a:t>
            </a:r>
            <a:r>
              <a:rPr lang="vi-VN" sz="2400" b="1">
                <a:solidFill>
                  <a:schemeClr val="bg2"/>
                </a:solidFill>
                <a:latin typeface="Arial" panose="020B0604020202020204" pitchFamily="34" charset="0"/>
              </a:rPr>
              <a:t>bởi sự tích này mà người Việt Nam thường tự hào xưng là con Rồng cháu Tiên và thân mật gọi nhau là </a:t>
            </a:r>
            <a:r>
              <a:rPr lang="vi-VN" sz="2400" b="1" i="1">
                <a:solidFill>
                  <a:schemeClr val="bg2"/>
                </a:solidFill>
                <a:latin typeface="Arial" panose="020B0604020202020204" pitchFamily="34" charset="0"/>
              </a:rPr>
              <a:t>đồng </a:t>
            </a:r>
            <a:r>
              <a:rPr lang="vi-VN" sz="2400" b="1" i="1" smtClean="0">
                <a:solidFill>
                  <a:schemeClr val="bg2"/>
                </a:solidFill>
                <a:latin typeface="Arial" panose="020B0604020202020204" pitchFamily="34" charset="0"/>
              </a:rPr>
              <a:t>bào.            </a:t>
            </a:r>
            <a:r>
              <a:rPr lang="vi-VN" sz="2400" b="1" i="1">
                <a:solidFill>
                  <a:schemeClr val="bg2"/>
                </a:solidFill>
                <a:latin typeface="Arial" panose="020B0604020202020204" pitchFamily="34" charset="0"/>
              </a:rPr>
              <a:t>( theo Nguyễn Đồng Chi )</a:t>
            </a:r>
          </a:p>
        </p:txBody>
      </p:sp>
    </p:spTree>
    <p:extLst>
      <p:ext uri="{BB962C8B-B14F-4D97-AF65-F5344CB8AC3E}">
        <p14:creationId xmlns:p14="http://schemas.microsoft.com/office/powerpoint/2010/main" val="3901452161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474</TotalTime>
  <Words>646</Words>
  <Application>Microsoft Office PowerPoint</Application>
  <PresentationFormat>Tùy chỉnh</PresentationFormat>
  <Paragraphs>78</Paragraphs>
  <Slides>17</Slides>
  <Notes>0</Notes>
  <HiddenSlides>0</HiddenSlides>
  <MMClips>1</MMClips>
  <ScaleCrop>false</ScaleCrop>
  <HeadingPairs>
    <vt:vector size="8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17</vt:i4>
      </vt:variant>
    </vt:vector>
  </HeadingPairs>
  <TitlesOfParts>
    <vt:vector size="24" baseType="lpstr">
      <vt:lpstr>Arial</vt:lpstr>
      <vt:lpstr>Garamond</vt:lpstr>
      <vt:lpstr>Times New Roman</vt:lpstr>
      <vt:lpstr>VNI-Times</vt:lpstr>
      <vt:lpstr>Wingdings</vt:lpstr>
      <vt:lpstr>Stream</vt:lpstr>
      <vt:lpstr>Clip</vt:lpstr>
      <vt:lpstr>Bản trình bày PowerPoint</vt:lpstr>
      <vt:lpstr>Bản trình bày PowerPoint</vt:lpstr>
      <vt:lpstr>Bản trình bày PowerPoint</vt:lpstr>
      <vt:lpstr>Thứ ba ngày 29 tháng 8 năm 2020 Luyện từ và câu: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 An</dc:creator>
  <cp:lastModifiedBy>BAC SON PC</cp:lastModifiedBy>
  <cp:revision>63</cp:revision>
  <dcterms:created xsi:type="dcterms:W3CDTF">2010-09-06T08:30:52Z</dcterms:created>
  <dcterms:modified xsi:type="dcterms:W3CDTF">2020-08-19T15:42:20Z</dcterms:modified>
</cp:coreProperties>
</file>